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7" r:id="rId3"/>
    <p:sldId id="317" r:id="rId4"/>
    <p:sldId id="330" r:id="rId5"/>
    <p:sldId id="316" r:id="rId6"/>
    <p:sldId id="318" r:id="rId7"/>
    <p:sldId id="323" r:id="rId8"/>
    <p:sldId id="324" r:id="rId9"/>
    <p:sldId id="325" r:id="rId10"/>
    <p:sldId id="319" r:id="rId11"/>
    <p:sldId id="326" r:id="rId12"/>
    <p:sldId id="327" r:id="rId13"/>
    <p:sldId id="328" r:id="rId14"/>
    <p:sldId id="320" r:id="rId15"/>
    <p:sldId id="321" r:id="rId16"/>
    <p:sldId id="329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D401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5" autoAdjust="0"/>
    <p:restoredTop sz="95781" autoAdjust="0"/>
  </p:normalViewPr>
  <p:slideViewPr>
    <p:cSldViewPr snapToGrid="0">
      <p:cViewPr varScale="1">
        <p:scale>
          <a:sx n="67" d="100"/>
          <a:sy n="67" d="100"/>
        </p:scale>
        <p:origin x="88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EDE0417-F54B-42B9-B6DD-E7EE48A4B19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FA6F960-9BDB-45A8-91C0-D79A73FD257C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8E55364-5615-482A-B28A-5F5A5326E070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E7B7E7-1BE7-4EFB-A4DD-874CE1CF9C5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04A0B9-D83A-4722-A17F-DC0228F23928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85" y="1105627"/>
            <a:ext cx="11859027" cy="5156627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6485" y="218261"/>
            <a:ext cx="10692015" cy="556112"/>
          </a:xfr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986" y="52448"/>
            <a:ext cx="997527" cy="997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0" y="6572250"/>
            <a:ext cx="12192000" cy="280843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401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0030" y="6533886"/>
            <a:ext cx="521970" cy="30777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42B7CED-DC51-4976-975C-28F89E3EDFC9}" type="slidenum">
              <a:rPr lang="en-GB" smtClean="0"/>
            </a:fld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88356" y="6550223"/>
            <a:ext cx="801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AI/ML for Industry, Continuing Education Programme, Indian Institute of Technology Delhi</a:t>
            </a:r>
            <a:endParaRPr lang="en-IN" sz="1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12222"/>
          <a:stretch>
            <a:fillRect/>
          </a:stretch>
        </p:blipFill>
        <p:spPr>
          <a:xfrm>
            <a:off x="-3049" y="10"/>
            <a:ext cx="12191999" cy="6857990"/>
          </a:xfrm>
          <a:prstGeom prst="rect">
            <a:avLst/>
          </a:prstGeom>
          <a:noFill/>
        </p:spPr>
      </p:pic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63750" y="482688"/>
            <a:ext cx="10058400" cy="20411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 </a:t>
            </a:r>
            <a:r>
              <a:rPr lang="en-GB" sz="52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Recognition</a:t>
            </a:r>
            <a:r>
              <a:rPr lang="en-GB" sz="52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Emotion Detection using Deep Learning</a:t>
            </a:r>
            <a:endParaRPr lang="en-GB" sz="52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63752" y="5369748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AI/ML for Industry</a:t>
            </a:r>
            <a:endParaRPr lang="en-US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Continuing Education Programme</a:t>
            </a:r>
            <a:endParaRPr lang="en-US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Indian Institute of Technology Delhi</a:t>
            </a:r>
            <a:endParaRPr lang="en-US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097280" y="2785957"/>
            <a:ext cx="10058400" cy="1126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Samapti Dikshit</a:t>
            </a:r>
            <a:endParaRPr lang="en-US" sz="36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8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Apr, 2025</a:t>
            </a:r>
            <a:endParaRPr lang="en-US" sz="22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5" y="1075782"/>
            <a:ext cx="11859027" cy="5156627"/>
          </a:xfr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Ø"/>
            </a:pPr>
            <a:r>
              <a:rPr lang="en-US" altLang="en-GB" sz="2000"/>
              <a:t>Developed using Flask for seamless integration of both models.</a:t>
            </a:r>
            <a:endParaRPr lang="en-US" altLang="en-GB" sz="2000"/>
          </a:p>
          <a:p>
            <a:pPr>
              <a:buFont typeface="Wingdings" panose="05000000000000000000" charset="0"/>
              <a:buChar char="Ø"/>
            </a:pPr>
            <a:r>
              <a:rPr lang="en-US" altLang="en-GB" sz="2000"/>
              <a:t>User Login &amp; Session </a:t>
            </a:r>
            <a:r>
              <a:rPr lang="en-GB" sz="2000" dirty="0"/>
              <a:t>Management </a:t>
            </a:r>
            <a:r>
              <a:rPr lang="en-US" altLang="en-GB" sz="2000"/>
              <a:t>secured via Flask-Login.</a:t>
            </a:r>
            <a:endParaRPr lang="en-US" altLang="en-GB" sz="2000"/>
          </a:p>
          <a:p>
            <a:pPr>
              <a:buFont typeface="Wingdings" panose="05000000000000000000" charset="0"/>
              <a:buChar char="Ø"/>
            </a:pPr>
            <a:r>
              <a:rPr lang="en-US" altLang="en-GB" sz="2000"/>
              <a:t>Live webcam feed enables real-time face capture.</a:t>
            </a:r>
            <a:endParaRPr lang="en-US" altLang="en-GB" sz="2000"/>
          </a:p>
          <a:p>
            <a:pPr>
              <a:buFont typeface="Wingdings" panose="05000000000000000000" charset="0"/>
              <a:buChar char="Ø"/>
            </a:pPr>
            <a:r>
              <a:rPr lang="en-US" altLang="en-GB" sz="2000"/>
              <a:t>Detected face is processed by:</a:t>
            </a:r>
            <a:endParaRPr lang="en-US" altLang="en-GB" sz="2000"/>
          </a:p>
          <a:p>
            <a:pPr>
              <a:buFont typeface="Wingdings" panose="05000000000000000000" charset="0"/>
              <a:buChar char="Ø"/>
            </a:pPr>
            <a:r>
              <a:rPr lang="en-IN" altLang="en-US" sz="2000"/>
              <a:t>   </a:t>
            </a:r>
            <a:r>
              <a:rPr lang="en-US" altLang="en-GB" sz="2000" b="1"/>
              <a:t>facetracker.h5 for identity recognition (RGB)</a:t>
            </a:r>
            <a:endParaRPr lang="en-US" altLang="en-GB" sz="2000" b="1"/>
          </a:p>
          <a:p>
            <a:pPr>
              <a:buFont typeface="Wingdings" panose="05000000000000000000" charset="0"/>
              <a:buChar char="Ø"/>
            </a:pPr>
            <a:r>
              <a:rPr lang="en-IN" altLang="en-US" sz="2000"/>
              <a:t>    </a:t>
            </a:r>
            <a:r>
              <a:rPr lang="en-US" altLang="en-GB" sz="2000" b="1"/>
              <a:t>emotiondetector.h5 for emotion classification (grayscale)</a:t>
            </a:r>
            <a:endParaRPr lang="en-US" altLang="en-GB" sz="2000" b="1"/>
          </a:p>
          <a:p>
            <a:pPr>
              <a:buFont typeface="Wingdings" panose="05000000000000000000" charset="0"/>
              <a:buChar char="Ø"/>
            </a:pPr>
            <a:r>
              <a:rPr lang="en-US" altLang="en-GB" sz="2000"/>
              <a:t>Results Displayed Instantly in the UI: user name + emotion.</a:t>
            </a:r>
            <a:endParaRPr lang="en-US" altLang="en-GB" sz="2000"/>
          </a:p>
          <a:p>
            <a:pPr>
              <a:buFont typeface="Wingdings" panose="05000000000000000000" charset="0"/>
              <a:buChar char="Ø"/>
            </a:pPr>
            <a:r>
              <a:rPr lang="en-US" altLang="en-GB" sz="2000"/>
              <a:t>Logs are stored in MongoDB with timestamps.</a:t>
            </a:r>
            <a:endParaRPr lang="en-US" altLang="en-GB" sz="2000"/>
          </a:p>
          <a:p>
            <a:pPr>
              <a:buFont typeface="Wingdings" panose="05000000000000000000" charset="0"/>
              <a:buChar char="Ø"/>
            </a:pPr>
            <a:r>
              <a:rPr lang="en-US" altLang="en-GB" sz="2000"/>
              <a:t>Optional: Voice feedback confirms recognition </a:t>
            </a:r>
            <a:r>
              <a:rPr lang="en-IN" altLang="en-US" sz="2000"/>
              <a:t>as announce</a:t>
            </a:r>
            <a:r>
              <a:rPr lang="en-US" altLang="en-GB" sz="2000"/>
              <a:t>.</a:t>
            </a:r>
            <a:endParaRPr lang="en-US" altLang="en-GB" sz="2000"/>
          </a:p>
          <a:p>
            <a:pPr marL="0" indent="0">
              <a:buFont typeface="Wingdings" panose="05000000000000000000" charset="0"/>
              <a:buNone/>
            </a:pPr>
            <a:endParaRPr lang="en-US" altLang="en-GB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GB" u="sng"/>
              <a:t>Flask-Based GUI System</a:t>
            </a:r>
            <a:endParaRPr lang="en-US" altLang="en-GB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475" y="344626"/>
            <a:ext cx="10692015" cy="556112"/>
          </a:xfrm>
        </p:spPr>
        <p:txBody>
          <a:bodyPr>
            <a:normAutofit fontScale="90000"/>
          </a:bodyPr>
          <a:lstStyle/>
          <a:p>
            <a:r>
              <a:rPr lang="en-US" altLang="en-GB" u="sng"/>
              <a:t>Flask-Based GUI System</a:t>
            </a:r>
            <a:endParaRPr lang="en-US" altLang="en-GB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  <p:sp>
        <p:nvSpPr>
          <p:cNvPr id="9" name="Title 2"/>
          <p:cNvSpPr>
            <a:spLocks noGrp="1"/>
          </p:cNvSpPr>
          <p:nvPr/>
        </p:nvSpPr>
        <p:spPr>
          <a:xfrm>
            <a:off x="340475" y="820876"/>
            <a:ext cx="10692015" cy="556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IN" altLang="en-US">
                <a:solidFill>
                  <a:schemeClr val="accent5"/>
                </a:solidFill>
              </a:rPr>
              <a:t>                              </a:t>
            </a:r>
            <a:r>
              <a:rPr lang="en-IN" altLang="en-US" b="1">
                <a:solidFill>
                  <a:schemeClr val="accent5"/>
                </a:solidFill>
              </a:rPr>
              <a:t>Login System:</a:t>
            </a:r>
            <a:endParaRPr lang="en-IN" altLang="en-US" b="1">
              <a:solidFill>
                <a:schemeClr val="accent5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4205" y="1376680"/>
            <a:ext cx="10124440" cy="51568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475" y="344626"/>
            <a:ext cx="10692015" cy="556112"/>
          </a:xfrm>
        </p:spPr>
        <p:txBody>
          <a:bodyPr>
            <a:normAutofit fontScale="90000"/>
          </a:bodyPr>
          <a:lstStyle/>
          <a:p>
            <a:r>
              <a:rPr lang="en-US" altLang="en-GB" u="sng"/>
              <a:t>Flask-Based GUI System</a:t>
            </a:r>
            <a:endParaRPr lang="en-US" altLang="en-GB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  <p:sp>
        <p:nvSpPr>
          <p:cNvPr id="9" name="Title 2"/>
          <p:cNvSpPr>
            <a:spLocks noGrp="1"/>
          </p:cNvSpPr>
          <p:nvPr/>
        </p:nvSpPr>
        <p:spPr>
          <a:xfrm>
            <a:off x="340475" y="820876"/>
            <a:ext cx="10692015" cy="556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IN" altLang="en-US">
                <a:solidFill>
                  <a:schemeClr val="accent5"/>
                </a:solidFill>
              </a:rPr>
              <a:t>                              </a:t>
            </a:r>
            <a:r>
              <a:rPr lang="en-IN" altLang="en-US" b="1">
                <a:solidFill>
                  <a:schemeClr val="accent5"/>
                </a:solidFill>
              </a:rPr>
              <a:t>Recognition System:</a:t>
            </a:r>
            <a:endParaRPr lang="en-IN" altLang="en-US" b="1">
              <a:solidFill>
                <a:schemeClr val="accent5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5465" y="1377315"/>
            <a:ext cx="10281920" cy="5156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charset="0"/>
              <a:buChar char="Ø"/>
            </a:pPr>
            <a:r>
              <a:rPr lang="en-US" altLang="en-GB" sz="2000" b="1" dirty="0">
                <a:latin typeface="+mn-ea"/>
                <a:cs typeface="+mn-ea"/>
              </a:rPr>
              <a:t>Secure Login</a:t>
            </a:r>
            <a:r>
              <a:rPr lang="en-US" altLang="en-GB" sz="2000" dirty="0">
                <a:latin typeface="+mn-ea"/>
                <a:cs typeface="+mn-ea"/>
              </a:rPr>
              <a:t>: Flask-Login ensures authenticated access and session control.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Font typeface="Wingdings" panose="05000000000000000000" charset="0"/>
              <a:buChar char="Ø"/>
            </a:pPr>
            <a:r>
              <a:rPr lang="en-US" altLang="en-GB" sz="2000" b="1" dirty="0">
                <a:latin typeface="+mn-ea"/>
                <a:cs typeface="+mn-ea"/>
              </a:rPr>
              <a:t>Input Validation</a:t>
            </a:r>
            <a:r>
              <a:rPr lang="en-US" altLang="en-GB" sz="2000" dirty="0">
                <a:latin typeface="+mn-ea"/>
                <a:cs typeface="+mn-ea"/>
              </a:rPr>
              <a:t>: All webcam data are sanitized before processing.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Font typeface="Wingdings" panose="05000000000000000000" charset="0"/>
              <a:buChar char="Ø"/>
            </a:pPr>
            <a:r>
              <a:rPr lang="en-US" altLang="en-GB" sz="2000" b="1" dirty="0">
                <a:latin typeface="+mn-ea"/>
                <a:cs typeface="+mn-ea"/>
              </a:rPr>
              <a:t>Model Safety</a:t>
            </a:r>
            <a:r>
              <a:rPr lang="en-US" altLang="en-GB" sz="2000" dirty="0">
                <a:latin typeface="+mn-ea"/>
                <a:cs typeface="+mn-ea"/>
              </a:rPr>
              <a:t>: Models run server-side and are not exposed to users.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Font typeface="Wingdings" panose="05000000000000000000" charset="0"/>
              <a:buChar char="Ø"/>
            </a:pPr>
            <a:r>
              <a:rPr lang="en-US" altLang="en-GB" sz="2000" b="1" dirty="0">
                <a:latin typeface="+mn-ea"/>
                <a:cs typeface="+mn-ea"/>
              </a:rPr>
              <a:t>Secure Logging</a:t>
            </a:r>
            <a:r>
              <a:rPr lang="en-US" altLang="en-GB" sz="2000" dirty="0">
                <a:latin typeface="+mn-ea"/>
                <a:cs typeface="+mn-ea"/>
              </a:rPr>
              <a:t>: MongoDB logs only non-sensitive data (name, timestamp, emotion).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Font typeface="Wingdings" panose="05000000000000000000" charset="0"/>
              <a:buChar char="Ø"/>
            </a:pPr>
            <a:r>
              <a:rPr lang="en-US" altLang="en-GB" sz="2000" b="1" dirty="0">
                <a:latin typeface="+mn-ea"/>
                <a:cs typeface="+mn-ea"/>
              </a:rPr>
              <a:t>Voice Privacy</a:t>
            </a:r>
            <a:r>
              <a:rPr lang="en-US" altLang="en-GB" sz="2000" dirty="0">
                <a:latin typeface="+mn-ea"/>
                <a:cs typeface="+mn-ea"/>
              </a:rPr>
              <a:t>: Voice feedback is local; no audio is stored or transmitted.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en-GB" sz="2000" dirty="0">
              <a:latin typeface="+mn-ea"/>
              <a:cs typeface="+mn-ea"/>
            </a:endParaRPr>
          </a:p>
          <a:p>
            <a:pPr marL="0" indent="0" algn="l">
              <a:buNone/>
            </a:pPr>
            <a:r>
              <a:rPr lang="en-US" altLang="en-GB" sz="2000" dirty="0">
                <a:latin typeface="+mn-ea"/>
                <a:cs typeface="+mn-ea"/>
              </a:rPr>
              <a:t>System is secure for academic/demo use. Future deployment can add HTTPS, JWT, and cloud-level encryption.</a:t>
            </a:r>
            <a:endParaRPr lang="en-US" altLang="en-GB" sz="2000" dirty="0">
              <a:latin typeface="+mn-ea"/>
              <a:cs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None/>
            </a:pPr>
            <a:r>
              <a:rPr lang="en-US" i="0" u="sng" dirty="0"/>
              <a:t>Results 2: Security Analysis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 typeface="Wingdings" panose="05000000000000000000" charset="0"/>
              <a:buChar char="Ø"/>
            </a:pPr>
            <a:r>
              <a:rPr lang="en-US" altLang="en-GB" sz="2000" dirty="0">
                <a:latin typeface="+mn-ea"/>
                <a:cs typeface="+mn-ea"/>
              </a:rPr>
              <a:t>Successfully built a real-time system that performs both face recognition and emotion detection.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ClrTx/>
              <a:buSzTx/>
              <a:buFont typeface="Wingdings" panose="05000000000000000000" charset="0"/>
              <a:buChar char="Ø"/>
            </a:pPr>
            <a:r>
              <a:rPr lang="en-US" altLang="en-GB" sz="2000" dirty="0">
                <a:latin typeface="+mn-ea"/>
                <a:cs typeface="+mn-ea"/>
              </a:rPr>
              <a:t>Integrated two models: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ClrTx/>
              <a:buSzTx/>
              <a:buFont typeface="Wingdings" panose="05000000000000000000" charset="0"/>
              <a:buChar char="Ø"/>
            </a:pPr>
            <a:r>
              <a:rPr lang="en-US" altLang="en-GB" sz="2000" dirty="0">
                <a:latin typeface="+mn-ea"/>
                <a:cs typeface="+mn-ea"/>
              </a:rPr>
              <a:t>VGG16-based model for face identification (RGB)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ClrTx/>
              <a:buSzTx/>
              <a:buFont typeface="Wingdings" panose="05000000000000000000" charset="0"/>
              <a:buChar char="Ø"/>
            </a:pPr>
            <a:r>
              <a:rPr lang="en-US" altLang="en-GB" sz="2000" dirty="0">
                <a:latin typeface="+mn-ea"/>
                <a:cs typeface="+mn-ea"/>
              </a:rPr>
              <a:t>Custom CNN for emotion classification (Grayscale)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ClrTx/>
              <a:buSzTx/>
              <a:buFont typeface="Wingdings" panose="05000000000000000000" charset="0"/>
              <a:buChar char="Ø"/>
            </a:pPr>
            <a:r>
              <a:rPr lang="en-US" altLang="en-GB" sz="2000" dirty="0">
                <a:latin typeface="+mn-ea"/>
                <a:cs typeface="+mn-ea"/>
              </a:rPr>
              <a:t>Developed a user-friendly Flask web interface with: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ClrTx/>
              <a:buSzTx/>
              <a:buFont typeface="Wingdings" panose="05000000000000000000" charset="0"/>
              <a:buChar char="Ø"/>
            </a:pPr>
            <a:r>
              <a:rPr lang="en-US" altLang="en-GB" sz="2000" dirty="0">
                <a:latin typeface="+mn-ea"/>
                <a:cs typeface="+mn-ea"/>
              </a:rPr>
              <a:t>Live webcam input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ClrTx/>
              <a:buSzTx/>
              <a:buFont typeface="Wingdings" panose="05000000000000000000" charset="0"/>
              <a:buChar char="Ø"/>
            </a:pPr>
            <a:r>
              <a:rPr lang="en-US" altLang="en-GB" sz="2000" dirty="0">
                <a:latin typeface="+mn-ea"/>
                <a:cs typeface="+mn-ea"/>
              </a:rPr>
              <a:t>Visual + optional voice feedback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ClrTx/>
              <a:buSzTx/>
              <a:buFont typeface="Wingdings" panose="05000000000000000000" charset="0"/>
              <a:buChar char="Ø"/>
            </a:pPr>
            <a:r>
              <a:rPr lang="en-US" altLang="en-GB" sz="2000" dirty="0">
                <a:latin typeface="+mn-ea"/>
                <a:cs typeface="+mn-ea"/>
              </a:rPr>
              <a:t>MongoDB for secure recognition logging</a:t>
            </a:r>
            <a:endParaRPr lang="en-US" altLang="en-GB" sz="2000" dirty="0">
              <a:latin typeface="+mn-ea"/>
              <a:cs typeface="+mn-ea"/>
            </a:endParaRPr>
          </a:p>
          <a:p>
            <a:pPr algn="l">
              <a:buClrTx/>
              <a:buSzTx/>
              <a:buFont typeface="Wingdings" panose="05000000000000000000" charset="0"/>
              <a:buChar char="Ø"/>
            </a:pPr>
            <a:r>
              <a:rPr lang="en-US" altLang="en-GB" sz="2000" dirty="0">
                <a:latin typeface="+mn-ea"/>
                <a:cs typeface="+mn-ea"/>
              </a:rPr>
              <a:t>Achieved high accuracy with fast inference and smooth UI performance.</a:t>
            </a:r>
            <a:endParaRPr lang="en-US" altLang="en-GB" sz="2000" dirty="0">
              <a:latin typeface="+mn-ea"/>
              <a:cs typeface="+mn-ea"/>
            </a:endParaRPr>
          </a:p>
          <a:p>
            <a:pPr marL="0" indent="0" algn="l">
              <a:buClrTx/>
              <a:buSzTx/>
              <a:buFont typeface="Wingdings" panose="05000000000000000000" charset="0"/>
              <a:buNone/>
            </a:pPr>
            <a:endParaRPr lang="en-US" altLang="en-GB" sz="2000" dirty="0">
              <a:latin typeface="+mn-ea"/>
              <a:cs typeface="+mn-ea"/>
            </a:endParaRPr>
          </a:p>
          <a:p>
            <a:pPr marL="0" indent="0" algn="l">
              <a:buClrTx/>
              <a:buSzTx/>
              <a:buNone/>
            </a:pPr>
            <a:r>
              <a:rPr lang="en-US" altLang="en-GB" sz="2000" dirty="0">
                <a:latin typeface="+mn-ea"/>
                <a:cs typeface="+mn-ea"/>
              </a:rPr>
              <a:t>System demonstrates strong potential for smart automation, user-aware interfaces, and AI-powered human-computer interaction.</a:t>
            </a:r>
            <a:endParaRPr lang="en-US" altLang="en-GB" sz="2000" dirty="0">
              <a:latin typeface="+mn-ea"/>
              <a:cs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Conclusions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  <p:pic>
        <p:nvPicPr>
          <p:cNvPr id="8" name="Picture 7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6135" y="851535"/>
            <a:ext cx="5154295" cy="5154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                       Project </a:t>
            </a:r>
            <a:r>
              <a:rPr lang="en-IN" u="sng" dirty="0"/>
              <a:t>Demonstration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  <p:pic>
        <p:nvPicPr>
          <p:cNvPr id="7" name="video-projec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54830" y="774373"/>
            <a:ext cx="10282340" cy="578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GB" sz="2000" dirty="0"/>
              <a:t>With the rise of intelligent systems, there’s a growing need for machines that can both recognize identities and understand human emotions in real-time. Most current solutions focus on one or the other.</a:t>
            </a:r>
            <a:endParaRPr lang="en-GB" sz="2000" dirty="0"/>
          </a:p>
          <a:p>
            <a:pPr>
              <a:buNone/>
            </a:pPr>
            <a:r>
              <a:rPr lang="en-GB" sz="2000" dirty="0"/>
              <a:t>This project bridges that gap by combining:</a:t>
            </a:r>
            <a:endParaRPr lang="en-GB" sz="2000" dirty="0"/>
          </a:p>
          <a:p>
            <a:pPr>
              <a:buFont typeface="Wingdings" panose="05000000000000000000" charset="0"/>
              <a:buChar char="Ø"/>
            </a:pPr>
            <a:r>
              <a:rPr lang="en-GB" sz="2000" b="1" dirty="0"/>
              <a:t>Face recognition using a VGG16-based model (RGB)</a:t>
            </a:r>
            <a:endParaRPr lang="en-GB" sz="2000" b="1" dirty="0"/>
          </a:p>
          <a:p>
            <a:pPr>
              <a:buFont typeface="Wingdings" panose="05000000000000000000" charset="0"/>
              <a:buChar char="Ø"/>
            </a:pPr>
            <a:r>
              <a:rPr lang="en-GB" sz="2000" b="1" dirty="0"/>
              <a:t>Emotion detection using a custom CNN (Grayscale)</a:t>
            </a:r>
            <a:endParaRPr lang="en-GB" sz="2000" b="1" dirty="0"/>
          </a:p>
          <a:p>
            <a:pPr marL="0" indent="0">
              <a:buNone/>
            </a:pPr>
            <a:r>
              <a:rPr lang="en-GB" sz="2000" dirty="0"/>
              <a:t>Integrated via a Flask web app with MongoDB, the system delivers real-time, dual-function recognition—enabling smarter, emotionally aware human-computer interactions.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Background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6485" y="850687"/>
            <a:ext cx="11859027" cy="303551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000" dirty="0"/>
              <a:t>Most existing systems handle either face recognition or emotion detection—but not both simultaneously, and rarely in real-time. This project addresses the challenge of building an integrated system that:</a:t>
            </a:r>
            <a:endParaRPr lang="en-GB" sz="2000" dirty="0"/>
          </a:p>
          <a:p>
            <a:pPr>
              <a:buFont typeface="Wingdings" panose="05000000000000000000" charset="0"/>
              <a:buChar char="Ø"/>
            </a:pPr>
            <a:r>
              <a:rPr lang="en-GB" sz="2000" b="1" dirty="0"/>
              <a:t>Recognizes faces using a VGG16-based model (RGB).</a:t>
            </a:r>
            <a:endParaRPr lang="en-GB" sz="2000" b="1" dirty="0"/>
          </a:p>
          <a:p>
            <a:pPr>
              <a:buFont typeface="Wingdings" panose="05000000000000000000" charset="0"/>
              <a:buChar char="Ø"/>
            </a:pPr>
            <a:r>
              <a:rPr lang="en-GB" sz="2000" b="1" dirty="0"/>
              <a:t>Detects emotions using a custom CNN (grayscale).</a:t>
            </a:r>
            <a:endParaRPr lang="en-GB" sz="2000" b="1" dirty="0"/>
          </a:p>
          <a:p>
            <a:pPr>
              <a:buFont typeface="Wingdings" panose="05000000000000000000" charset="0"/>
              <a:buChar char="Ø"/>
            </a:pPr>
            <a:r>
              <a:rPr lang="en-GB" sz="2000" b="1" dirty="0"/>
              <a:t>Operates in real-time via a Flask web interface.</a:t>
            </a:r>
            <a:endParaRPr lang="en-GB" sz="2000" b="1" dirty="0"/>
          </a:p>
          <a:p>
            <a:pPr>
              <a:buFont typeface="Wingdings" panose="05000000000000000000" charset="0"/>
              <a:buChar char="Ø"/>
            </a:pPr>
            <a:r>
              <a:rPr lang="en-GB" sz="2000" b="1" dirty="0"/>
              <a:t>Logs recognition events using MongoDB.</a:t>
            </a:r>
            <a:endParaRPr lang="en-GB" sz="2000" b="1" dirty="0"/>
          </a:p>
          <a:p>
            <a:pPr marL="0" indent="0">
              <a:buNone/>
            </a:pPr>
            <a:r>
              <a:rPr lang="en-GB" sz="2000" dirty="0"/>
              <a:t>The goal is to create a responsive, scalable, and emotion-aware system suitable for real-world applications.</a:t>
            </a:r>
            <a:endParaRPr lang="en-GB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Problem Statement</a:t>
            </a:r>
            <a:endParaRPr lang="en-US" u="sn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6485" y="1105627"/>
            <a:ext cx="11859027" cy="53237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200" b="1" dirty="0"/>
              <a:t>Methodology</a:t>
            </a:r>
            <a:endParaRPr lang="en-GB" sz="2200" b="1" dirty="0"/>
          </a:p>
          <a:p>
            <a:pPr>
              <a:buFont typeface="Wingdings" panose="05000000000000000000" charset="0"/>
              <a:buChar char="Ø"/>
            </a:pPr>
            <a:r>
              <a:rPr lang="en-GB" sz="1700" b="1" dirty="0"/>
              <a:t>Face Recognition</a:t>
            </a:r>
            <a:r>
              <a:rPr lang="en-GB" sz="1700" dirty="0"/>
              <a:t>:</a:t>
            </a:r>
            <a:br>
              <a:rPr lang="en-GB" sz="2000" dirty="0"/>
            </a:br>
            <a:r>
              <a:rPr lang="en-GB" sz="1400" dirty="0"/>
              <a:t>Trained a VGG16-based model on RGB facial images for identity classification</a:t>
            </a:r>
            <a:r>
              <a:rPr lang="en-GB" sz="2000" dirty="0"/>
              <a:t>.</a:t>
            </a:r>
            <a:endParaRPr lang="en-GB" sz="2000" dirty="0"/>
          </a:p>
          <a:p>
            <a:pPr>
              <a:buFont typeface="Wingdings" panose="05000000000000000000" charset="0"/>
              <a:buChar char="Ø"/>
            </a:pPr>
            <a:r>
              <a:rPr lang="en-GB" sz="1700" b="1" dirty="0"/>
              <a:t>Emotion Detection</a:t>
            </a:r>
            <a:r>
              <a:rPr lang="en-GB" sz="1700" dirty="0"/>
              <a:t>:</a:t>
            </a:r>
            <a:br>
              <a:rPr lang="en-GB" sz="2000" dirty="0"/>
            </a:br>
            <a:r>
              <a:rPr lang="en-GB" sz="1400" dirty="0"/>
              <a:t>Developed a custom CNN to classify grayscale facial expressions into 7 emotion categories</a:t>
            </a:r>
            <a:r>
              <a:rPr lang="en-GB" sz="2000" dirty="0"/>
              <a:t>.</a:t>
            </a:r>
            <a:endParaRPr lang="en-GB" sz="2000" dirty="0"/>
          </a:p>
          <a:p>
            <a:pPr>
              <a:buFont typeface="Wingdings" panose="05000000000000000000" charset="0"/>
              <a:buChar char="Ø"/>
            </a:pPr>
            <a:r>
              <a:rPr lang="en-GB" sz="1600" b="1" dirty="0"/>
              <a:t>Integration</a:t>
            </a:r>
            <a:r>
              <a:rPr lang="en-GB" sz="1600" dirty="0"/>
              <a:t>:</a:t>
            </a:r>
            <a:br>
              <a:rPr lang="en-GB" sz="2000" dirty="0"/>
            </a:br>
            <a:r>
              <a:rPr lang="en-GB" sz="1400" dirty="0"/>
              <a:t>Combined both models into a Flask web app for real-time inference, with MongoDB for backend logging.</a:t>
            </a:r>
            <a:endParaRPr lang="en-GB" sz="2000" dirty="0"/>
          </a:p>
          <a:p>
            <a:pPr marL="0" indent="0">
              <a:buNone/>
            </a:pPr>
            <a:r>
              <a:rPr lang="en-IN" sz="2200" b="1" dirty="0"/>
              <a:t>Datasets</a:t>
            </a:r>
            <a:endParaRPr lang="en-IN" sz="2200" b="1" dirty="0"/>
          </a:p>
          <a:p>
            <a:pPr>
              <a:buFont typeface="Wingdings" panose="05000000000000000000" charset="0"/>
              <a:buChar char="Ø"/>
            </a:pPr>
            <a:r>
              <a:rPr lang="en-IN" sz="1600" b="1" dirty="0"/>
              <a:t>Face Dataset</a:t>
            </a:r>
            <a:r>
              <a:rPr lang="en-IN" sz="1600" dirty="0"/>
              <a:t>:</a:t>
            </a:r>
            <a:endParaRPr lang="en-IN" sz="1600" dirty="0"/>
          </a:p>
          <a:p>
            <a:pPr marL="0" indent="0">
              <a:buFont typeface="Wingdings" panose="05000000000000000000" charset="0"/>
              <a:buNone/>
            </a:pPr>
            <a:r>
              <a:rPr lang="en-IN" altLang="en-GB" sz="1600" dirty="0"/>
              <a:t>   </a:t>
            </a:r>
            <a:r>
              <a:rPr lang="en-GB" sz="1600" dirty="0"/>
              <a:t>Collected manually via webcam under varied lighting and orientations; </a:t>
            </a:r>
            <a:r>
              <a:rPr lang="en-GB" sz="1600" dirty="0" err="1"/>
              <a:t>labeled</a:t>
            </a:r>
            <a:r>
              <a:rPr lang="en-GB" sz="1600" dirty="0"/>
              <a:t> using </a:t>
            </a:r>
            <a:r>
              <a:rPr lang="en-GB" sz="1600" b="1" dirty="0"/>
              <a:t>LabelMe</a:t>
            </a:r>
            <a:r>
              <a:rPr lang="en-GB" sz="1600" dirty="0"/>
              <a:t>.</a:t>
            </a:r>
            <a:endParaRPr lang="en-IN" sz="1600" b="1" dirty="0"/>
          </a:p>
          <a:p>
            <a:pPr>
              <a:buFont typeface="Wingdings" panose="05000000000000000000" charset="0"/>
              <a:buChar char="Ø"/>
            </a:pPr>
            <a:r>
              <a:rPr lang="en-IN" sz="1600" b="1" dirty="0"/>
              <a:t>Emotion Dataset</a:t>
            </a:r>
            <a:r>
              <a:rPr lang="en-IN" sz="1600" dirty="0"/>
              <a:t>:</a:t>
            </a:r>
            <a:endParaRPr lang="en-IN" sz="1600" dirty="0"/>
          </a:p>
          <a:p>
            <a:pPr marL="0" indent="0">
              <a:buFont typeface="Wingdings" panose="05000000000000000000" charset="0"/>
              <a:buNone/>
            </a:pPr>
            <a:r>
              <a:rPr lang="en-IN" altLang="en-GB" sz="1600" dirty="0"/>
              <a:t>    </a:t>
            </a:r>
            <a:r>
              <a:rPr lang="en-GB" sz="1600" dirty="0"/>
              <a:t>Grayscale images resized to </a:t>
            </a:r>
            <a:r>
              <a:rPr lang="en-GB" sz="1600" b="1" dirty="0"/>
              <a:t>48×48</a:t>
            </a:r>
            <a:r>
              <a:rPr lang="en-GB" sz="1600" dirty="0"/>
              <a:t>, categorized into classes like Happy, Sad, Angry, Surprise, etc.</a:t>
            </a:r>
            <a:endParaRPr lang="en-GB" sz="2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Methodology, Datasets, and Tools used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Methodology, Datasets, and Tools used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400175" y="1447539"/>
          <a:ext cx="8858250" cy="5086347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78158"/>
                <a:gridCol w="6980092"/>
              </a:tblGrid>
              <a:tr h="2211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Tool / Library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Purpose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OpenCV</a:t>
                      </a:r>
                      <a:endParaRPr lang="en-IN" sz="1100" kern="100" dirty="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Image capture from webcam, real-time frame processing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face_recognition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Face detection and encoding from image frames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TensorFlow / Keras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Model design, training, evaluation, and inference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Albumentations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Data augmentation (flip, brightness, blur, noise, rotation)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Flask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Backend web server and user interface integration</a:t>
                      </a:r>
                      <a:endParaRPr lang="en-IN" sz="1100" kern="100" dirty="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MongoDB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Storage of recognition logs and user data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LabelMe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Manual annotation of facial bounding boxes in the dataset</a:t>
                      </a:r>
                      <a:endParaRPr lang="en-IN" sz="1100" kern="100" dirty="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Matplotlib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Data visualization (accuracy/loss plots, sample previews)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TQDM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Progress bars for tracking image processing loops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NumPy / Pandas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Array manipulation, dataset loading, and preprocessing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2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>
                          <a:effectLst/>
                        </a:rPr>
                        <a:t>sklearn (LabelEncoder)</a:t>
                      </a:r>
                      <a:endParaRPr lang="en-IN" sz="1100" kern="10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kern="100" dirty="0">
                          <a:effectLst/>
                        </a:rPr>
                        <a:t>Label encoding and transformation for emotion classification</a:t>
                      </a:r>
                      <a:endParaRPr lang="en-IN" sz="1100" kern="100" dirty="0">
                        <a:effectLst/>
                        <a:latin typeface="Calibri" panose="020F0502020204030204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108" marR="6810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Title 2"/>
          <p:cNvSpPr txBox="1"/>
          <p:nvPr/>
        </p:nvSpPr>
        <p:spPr>
          <a:xfrm>
            <a:off x="978015" y="891427"/>
            <a:ext cx="10692015" cy="556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b="1" dirty="0"/>
              <a:t>Tools:</a:t>
            </a:r>
            <a:endParaRPr lang="en-US"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Methodology, Datasets, and Tools used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121" y="1045836"/>
            <a:ext cx="8849154" cy="50899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6485" y="1105628"/>
            <a:ext cx="11859027" cy="149469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000" dirty="0"/>
              <a:t>The system comprises two deep learning models: one for </a:t>
            </a:r>
            <a:r>
              <a:rPr lang="en-GB" sz="2000" b="1" dirty="0"/>
              <a:t>face recognition</a:t>
            </a:r>
            <a:r>
              <a:rPr lang="en-GB" sz="2000" dirty="0"/>
              <a:t> and the other for </a:t>
            </a:r>
            <a:r>
              <a:rPr lang="en-GB" sz="2000" b="1" dirty="0"/>
              <a:t>emotion detection</a:t>
            </a:r>
            <a:r>
              <a:rPr lang="en-GB" sz="2000" dirty="0"/>
              <a:t>. Both models were evaluated based on training accuracy, validation/test performance, and practical </a:t>
            </a:r>
            <a:r>
              <a:rPr lang="en-GB" sz="2000" dirty="0" err="1"/>
              <a:t>behavior</a:t>
            </a:r>
            <a:r>
              <a:rPr lang="en-GB" sz="2000" dirty="0"/>
              <a:t> in real-time deployment.</a:t>
            </a:r>
            <a:endParaRPr lang="en-GB" sz="2000" dirty="0"/>
          </a:p>
          <a:p>
            <a:pPr>
              <a:buFont typeface="Wingdings" panose="05000000000000000000" charset="0"/>
              <a:buChar char="v"/>
            </a:pPr>
            <a:r>
              <a:rPr lang="en-GB" sz="2000" b="1" u="sng" dirty="0"/>
              <a:t>Face Recognition Model – facetracker.h5</a:t>
            </a:r>
            <a:endParaRPr lang="en-US" sz="20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None/>
            </a:pPr>
            <a:r>
              <a:rPr lang="en-US" i="0" u="sng" dirty="0"/>
              <a:t>Results </a:t>
            </a:r>
            <a:r>
              <a:rPr lang="en-US" u="sng" dirty="0"/>
              <a:t>1: </a:t>
            </a:r>
            <a:r>
              <a:rPr lang="en-US" i="0" u="sng" dirty="0"/>
              <a:t>Model Performance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004" y="2419106"/>
            <a:ext cx="5500976" cy="1838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03" y="4257675"/>
            <a:ext cx="8982622" cy="22005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6485" y="1105628"/>
            <a:ext cx="11859027" cy="149469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000" dirty="0"/>
              <a:t>The system comprises two deep learning models: one for </a:t>
            </a:r>
            <a:r>
              <a:rPr lang="en-GB" sz="2000" b="1" dirty="0"/>
              <a:t>face recognition</a:t>
            </a:r>
            <a:r>
              <a:rPr lang="en-GB" sz="2000" dirty="0"/>
              <a:t> and the other for </a:t>
            </a:r>
            <a:r>
              <a:rPr lang="en-GB" sz="2000" b="1" dirty="0"/>
              <a:t>emotion detection</a:t>
            </a:r>
            <a:r>
              <a:rPr lang="en-GB" sz="2000" dirty="0"/>
              <a:t>. Both models were evaluated based on training accuracy, validation/test performance, and practical </a:t>
            </a:r>
            <a:r>
              <a:rPr lang="en-GB" sz="2000" dirty="0" err="1"/>
              <a:t>behavior</a:t>
            </a:r>
            <a:r>
              <a:rPr lang="en-GB" sz="2000" dirty="0"/>
              <a:t> in real-time deployment.</a:t>
            </a:r>
            <a:endParaRPr lang="en-GB" sz="2000" dirty="0"/>
          </a:p>
          <a:p>
            <a:pPr>
              <a:buFont typeface="Wingdings" panose="05000000000000000000" charset="0"/>
              <a:buChar char="v"/>
            </a:pPr>
            <a:r>
              <a:rPr lang="en-GB" sz="2000" b="1" u="sng" dirty="0"/>
              <a:t>Emotion Detection Model – emotiondetector.h5</a:t>
            </a:r>
            <a:endParaRPr lang="en-US" sz="2000" b="1" u="sng" dirty="0"/>
          </a:p>
          <a:p>
            <a:endParaRPr lang="en-US" sz="20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None/>
            </a:pPr>
            <a:r>
              <a:rPr lang="en-US" u="sng" dirty="0">
                <a:sym typeface="+mn-ea"/>
              </a:rPr>
              <a:t>Results </a:t>
            </a:r>
            <a:r>
              <a:rPr lang="en-IN" altLang="en-US" u="sng" dirty="0">
                <a:sym typeface="+mn-ea"/>
              </a:rPr>
              <a:t>1</a:t>
            </a:r>
            <a:r>
              <a:rPr lang="en-US" u="sng" dirty="0">
                <a:sym typeface="+mn-ea"/>
              </a:rPr>
              <a:t>: Model Performance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B7CED-DC51-4976-975C-28F89E3EDFC9}" type="slidenum">
              <a:rPr lang="en-GB" smtClean="0"/>
            </a:fld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756" y="2381005"/>
            <a:ext cx="6961190" cy="16194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78" y="4109496"/>
            <a:ext cx="7830643" cy="233276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aramo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4940</Words>
  <Application>WPS Presentation</Application>
  <PresentationFormat>Widescreen</PresentationFormat>
  <Paragraphs>181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Lato</vt:lpstr>
      <vt:lpstr>Calibri</vt:lpstr>
      <vt:lpstr>Wingdings</vt:lpstr>
      <vt:lpstr>Times New Roman</vt:lpstr>
      <vt:lpstr>Latha</vt:lpstr>
      <vt:lpstr>Utsaah</vt:lpstr>
      <vt:lpstr>Microsoft YaHei</vt:lpstr>
      <vt:lpstr>Arial Unicode MS</vt:lpstr>
      <vt:lpstr>Garamond</vt:lpstr>
      <vt:lpstr>Office Theme</vt:lpstr>
      <vt:lpstr>Face Recognition and Emotion Detection using Deep Learning</vt:lpstr>
      <vt:lpstr>                       Project Demonstration</vt:lpstr>
      <vt:lpstr>Background</vt:lpstr>
      <vt:lpstr>Problem Statement</vt:lpstr>
      <vt:lpstr>Methodology, Datasets, and Tools used</vt:lpstr>
      <vt:lpstr>Methodology, Datasets, and Tools used</vt:lpstr>
      <vt:lpstr>Methodology, Datasets, and Tools used</vt:lpstr>
      <vt:lpstr>Results 1: Model Performance</vt:lpstr>
      <vt:lpstr>Results 1: Model Performance</vt:lpstr>
      <vt:lpstr>Flask-Based GUI System</vt:lpstr>
      <vt:lpstr>Flask-Based GUI System</vt:lpstr>
      <vt:lpstr>Flask-Based GUI System</vt:lpstr>
      <vt:lpstr>Results 2: Security Analysis</vt:lpstr>
      <vt:lpstr>Conclusions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RESPOND PROJECT</dc:title>
  <dc:creator>Ankita</dc:creator>
  <cp:lastModifiedBy>Samapti Dikshit</cp:lastModifiedBy>
  <cp:revision>103</cp:revision>
  <cp:lastPrinted>2021-11-16T14:38:00Z</cp:lastPrinted>
  <dcterms:created xsi:type="dcterms:W3CDTF">2016-11-08T06:06:00Z</dcterms:created>
  <dcterms:modified xsi:type="dcterms:W3CDTF">2025-06-25T10:29:53Z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00B989CFA1A24ECFB4F073F72F856F0D_12</vt:lpwstr>
  </property>
  <property fmtid="{D5CDD505-2E9C-101B-9397-08002B2CF9AE}" pid="3" name="KSOProductBuildVer">
    <vt:lpwstr>2057-12.2.0.21546</vt:lpwstr>
  </property>
</Properties>
</file>